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434" autoAdjust="0"/>
  </p:normalViewPr>
  <p:slideViewPr>
    <p:cSldViewPr snapToGrid="0" snapToObjects="1">
      <p:cViewPr>
        <p:scale>
          <a:sx n="72" d="100"/>
          <a:sy n="72" d="100"/>
        </p:scale>
        <p:origin x="-9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66EB3-3198-164D-B8E1-7C2AD138A089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A22E3-CB0B-444A-8A02-3105189B350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9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36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25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49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67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1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27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1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9" y="6175505"/>
            <a:ext cx="2040683" cy="6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7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73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38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0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FAE1-860C-BC4F-927C-33AD92E3DDEB}" type="datetimeFigureOut">
              <a:rPr lang="it-IT" smtClean="0"/>
              <a:t>09/07/2013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D647-8FAF-7A42-8E20-1EC1FE5955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8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994" y="237506"/>
            <a:ext cx="8382000" cy="10368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IHE International</a:t>
            </a:r>
            <a:br>
              <a:rPr lang="en-US" sz="3200" b="1" dirty="0" smtClean="0"/>
            </a:br>
            <a:r>
              <a:rPr lang="en-US" sz="3200" b="1" dirty="0" smtClean="0"/>
              <a:t>Conformity Assessment Continuum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828330" y="2047640"/>
            <a:ext cx="5561702" cy="4108995"/>
            <a:chOff x="2033935" y="1595008"/>
            <a:chExt cx="4548306" cy="3566609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2033935" y="1595008"/>
              <a:ext cx="4548306" cy="805028"/>
            </a:xfrm>
            <a:prstGeom prst="roundRect">
              <a:avLst>
                <a:gd name="adj" fmla="val 2642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</a:rPr>
                <a:t>IHE International</a:t>
              </a:r>
            </a:p>
            <a:p>
              <a:pPr algn="ctr"/>
              <a:r>
                <a:rPr lang="en-US" sz="2000" b="1" dirty="0" smtClean="0">
                  <a:solidFill>
                    <a:srgbClr val="FFFFFF"/>
                  </a:solidFill>
                </a:rPr>
                <a:t>(Scheme Owner)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092604" y="2674884"/>
              <a:ext cx="2430966" cy="457200"/>
            </a:xfrm>
            <a:prstGeom prst="roundRect">
              <a:avLst>
                <a:gd name="adj" fmla="val 2642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IHE </a:t>
              </a:r>
              <a:r>
                <a:rPr lang="en-US" sz="1600" b="1" dirty="0" err="1" smtClean="0">
                  <a:solidFill>
                    <a:srgbClr val="000000"/>
                  </a:solidFill>
                </a:rPr>
                <a:t>Connectathon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 Testing</a:t>
              </a:r>
            </a:p>
            <a:p>
              <a:pPr algn="ctr"/>
              <a:r>
                <a:rPr lang="en-US" sz="1600" b="1" dirty="0">
                  <a:solidFill>
                    <a:srgbClr val="000000"/>
                  </a:solidFill>
                </a:rPr>
                <a:t>Vendor Capability 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092604" y="3361463"/>
              <a:ext cx="2430966" cy="457200"/>
            </a:xfrm>
            <a:prstGeom prst="roundRect">
              <a:avLst>
                <a:gd name="adj" fmla="val 26423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Product IHE Integration Statement</a:t>
              </a:r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092604" y="4083114"/>
              <a:ext cx="2430966" cy="399087"/>
            </a:xfrm>
            <a:prstGeom prst="roundRect">
              <a:avLst>
                <a:gd name="adj" fmla="val 26423"/>
              </a:avLst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Product Accredited Testing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sym typeface="Wingdings"/>
                </a:rPr>
                <a:t>(</a:t>
              </a:r>
              <a:r>
                <a:rPr lang="en-US" sz="1200" dirty="0" smtClean="0">
                  <a:solidFill>
                    <a:schemeClr val="bg1"/>
                  </a:solidFill>
                  <a:sym typeface="Wingdings"/>
                </a:rPr>
                <a:t>ISO17025:2005)</a:t>
              </a:r>
              <a:endParaRPr lang="en-US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3092604" y="4704417"/>
              <a:ext cx="2430966" cy="457200"/>
            </a:xfrm>
            <a:prstGeom prst="roundRect">
              <a:avLst>
                <a:gd name="adj" fmla="val 26423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Certification</a:t>
              </a: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</a:rPr>
                <a:t>(ISO17065)</a:t>
              </a:r>
              <a:endParaRPr lang="en-US" sz="1050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48" name="Straight Arrow Connector 47"/>
          <p:cNvCxnSpPr>
            <a:stCxn id="20" idx="2"/>
            <a:endCxn id="21" idx="0"/>
          </p:cNvCxnSpPr>
          <p:nvPr/>
        </p:nvCxnSpPr>
        <p:spPr>
          <a:xfrm>
            <a:off x="4609181" y="3818465"/>
            <a:ext cx="0" cy="264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2"/>
            <a:endCxn id="25" idx="0"/>
          </p:cNvCxnSpPr>
          <p:nvPr/>
        </p:nvCxnSpPr>
        <p:spPr>
          <a:xfrm>
            <a:off x="4609181" y="4609455"/>
            <a:ext cx="0" cy="304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2"/>
            <a:endCxn id="26" idx="0"/>
          </p:cNvCxnSpPr>
          <p:nvPr/>
        </p:nvCxnSpPr>
        <p:spPr>
          <a:xfrm>
            <a:off x="4609181" y="5373900"/>
            <a:ext cx="0" cy="256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26975" y="5178738"/>
            <a:ext cx="2054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 and Specific Versions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23795" y="3627430"/>
            <a:ext cx="176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Development / Systems</a:t>
            </a:r>
            <a:endParaRPr lang="en-US" dirty="0"/>
          </a:p>
        </p:txBody>
      </p:sp>
      <p:sp>
        <p:nvSpPr>
          <p:cNvPr id="56" name="Down Arrow 55"/>
          <p:cNvSpPr/>
          <p:nvPr/>
        </p:nvSpPr>
        <p:spPr>
          <a:xfrm>
            <a:off x="6904708" y="4273761"/>
            <a:ext cx="301214" cy="87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339022" y="2792065"/>
            <a:ext cx="485518" cy="328108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dirty="0" smtClean="0"/>
              <a:t>RIGOR</a:t>
            </a:r>
            <a:endParaRPr lang="en-US" dirty="0"/>
          </a:p>
        </p:txBody>
      </p:sp>
      <p:sp>
        <p:nvSpPr>
          <p:cNvPr id="58" name="Down Arrow 57"/>
          <p:cNvSpPr/>
          <p:nvPr/>
        </p:nvSpPr>
        <p:spPr>
          <a:xfrm>
            <a:off x="1811578" y="3555101"/>
            <a:ext cx="338250" cy="2074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7426" y="2517318"/>
            <a:ext cx="5199217" cy="34522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IHE National or Regional Deployment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Committee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26" y="281277"/>
            <a:ext cx="8390965" cy="711928"/>
          </a:xfrm>
        </p:spPr>
        <p:txBody>
          <a:bodyPr>
            <a:normAutofit fontScale="90000"/>
          </a:bodyPr>
          <a:lstStyle/>
          <a:p>
            <a:r>
              <a:rPr lang="en-US" sz="2400" strike="sngStrike" dirty="0" smtClean="0">
                <a:solidFill>
                  <a:srgbClr val="FF0000"/>
                </a:solidFill>
              </a:rPr>
              <a:t>Conformity Assessment Infrastructure for IHE </a:t>
            </a:r>
            <a:r>
              <a:rPr lang="en-US" sz="2400" strike="sngStrike" dirty="0" smtClean="0">
                <a:solidFill>
                  <a:srgbClr val="FF0000"/>
                </a:solidFill>
              </a:rPr>
              <a:t>International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Roles to deliver IHE Conformity Assessment</a:t>
            </a:r>
            <a:endParaRPr lang="en-CA" sz="2400" b="1" dirty="0"/>
          </a:p>
        </p:txBody>
      </p:sp>
      <p:cxnSp>
        <p:nvCxnSpPr>
          <p:cNvPr id="20" name="Straight Connector 19"/>
          <p:cNvCxnSpPr>
            <a:stCxn id="23" idx="2"/>
            <a:endCxn id="12" idx="0"/>
          </p:cNvCxnSpPr>
          <p:nvPr/>
        </p:nvCxnSpPr>
        <p:spPr>
          <a:xfrm>
            <a:off x="2847034" y="2185885"/>
            <a:ext cx="11533" cy="730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49380" y="993205"/>
            <a:ext cx="69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 smtClean="0"/>
              <a:t>Roles</a:t>
            </a:r>
            <a:endParaRPr lang="en-CA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5605670" y="1453335"/>
            <a:ext cx="336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>
                    <a:lumMod val="50000"/>
                  </a:schemeClr>
                </a:solidFill>
              </a:rPr>
              <a:t>Scheme Owner, based on Technical Frameworks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>
                    <a:lumMod val="50000"/>
                  </a:schemeClr>
                </a:solidFill>
              </a:rPr>
              <a:t>Publishes Test Criteria</a:t>
            </a:r>
            <a:endParaRPr lang="en-CA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solidFill>
                  <a:schemeClr val="accent1">
                    <a:lumMod val="50000"/>
                  </a:schemeClr>
                </a:solidFill>
              </a:rPr>
              <a:t>Responsible for </a:t>
            </a:r>
            <a:r>
              <a:rPr lang="en-CA" sz="1200" dirty="0" smtClean="0">
                <a:solidFill>
                  <a:schemeClr val="accent1">
                    <a:lumMod val="50000"/>
                  </a:schemeClr>
                </a:solidFill>
              </a:rPr>
              <a:t>Testing Lab Accreditation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1">
                    <a:lumMod val="50000"/>
                  </a:schemeClr>
                </a:solidFill>
              </a:rPr>
              <a:t>Coordinate Test tool development</a:t>
            </a:r>
            <a:endParaRPr lang="en-CA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75614" y="5231325"/>
            <a:ext cx="329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3">
                    <a:lumMod val="50000"/>
                  </a:schemeClr>
                </a:solidFill>
              </a:rPr>
              <a:t>Optional – based on individual Deployment Committee requirements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3">
                    <a:lumMod val="50000"/>
                  </a:schemeClr>
                </a:solidFill>
              </a:rPr>
              <a:t>Evaluates and grants Certification within a country(s)/region(s)</a:t>
            </a:r>
            <a:endParaRPr lang="en-CA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71267" y="5485491"/>
            <a:ext cx="4444410" cy="322667"/>
          </a:xfrm>
          <a:prstGeom prst="roundRect">
            <a:avLst>
              <a:gd name="adj" fmla="val 41667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solidFill>
                  <a:schemeClr val="accent3">
                    <a:lumMod val="50000"/>
                  </a:schemeClr>
                </a:solidFill>
              </a:rPr>
              <a:t>ISO 17065 Accredited Certification Body</a:t>
            </a:r>
            <a:endParaRPr lang="en-CA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8010" y="2916557"/>
            <a:ext cx="4881114" cy="2410817"/>
          </a:xfrm>
          <a:prstGeom prst="roundRect">
            <a:avLst>
              <a:gd name="adj" fmla="val 41667"/>
            </a:avLst>
          </a:prstGeom>
          <a:solidFill>
            <a:schemeClr val="accent6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ISO 17025 Accredited Testing Lab(s)</a:t>
            </a:r>
            <a:endParaRPr lang="en-CA" sz="1050" b="1" dirty="0">
              <a:solidFill>
                <a:schemeClr val="bg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Accredited to Scheme held by IHE International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chemeClr val="bg1"/>
                </a:solidFill>
              </a:rPr>
              <a:t>M</a:t>
            </a:r>
            <a:r>
              <a:rPr lang="en-CA" sz="1400" dirty="0" smtClean="0">
                <a:solidFill>
                  <a:schemeClr val="bg1"/>
                </a:solidFill>
              </a:rPr>
              <a:t>aintains ISO 17025 accreditation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chemeClr val="bg1"/>
                </a:solidFill>
              </a:rPr>
              <a:t>Utilizes Gazelle Test Management </a:t>
            </a:r>
            <a:r>
              <a:rPr lang="en-CA" sz="1400" dirty="0" smtClean="0">
                <a:solidFill>
                  <a:schemeClr val="bg1"/>
                </a:solidFill>
              </a:rPr>
              <a:t>System and Reference </a:t>
            </a:r>
            <a:r>
              <a:rPr lang="en-CA" sz="1400" dirty="0">
                <a:solidFill>
                  <a:schemeClr val="bg1"/>
                </a:solidFill>
              </a:rPr>
              <a:t>Implementations and Simulators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Utilizes Test </a:t>
            </a:r>
            <a:r>
              <a:rPr lang="en-CA" sz="1400" dirty="0">
                <a:solidFill>
                  <a:schemeClr val="bg1"/>
                </a:solidFill>
              </a:rPr>
              <a:t>Scripts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Provides Accredited Testing Reports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bg1"/>
                </a:solidFill>
              </a:rPr>
              <a:t>Optionally Provides testing </a:t>
            </a:r>
            <a:r>
              <a:rPr lang="en-CA" sz="1400" dirty="0">
                <a:solidFill>
                  <a:schemeClr val="bg1"/>
                </a:solidFill>
              </a:rPr>
              <a:t>Report to Certification </a:t>
            </a:r>
            <a:r>
              <a:rPr lang="en-CA" sz="1400" dirty="0" smtClean="0">
                <a:solidFill>
                  <a:schemeClr val="bg1"/>
                </a:solidFill>
              </a:rPr>
              <a:t>Body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2426" y="2517318"/>
            <a:ext cx="3329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Select Testing Lab(s)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Required by all IHE Conformity Assessment Programs worldwide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Separate, but complementary to </a:t>
            </a:r>
            <a:r>
              <a:rPr lang="en-CA" sz="1200" dirty="0" err="1" smtClean="0">
                <a:solidFill>
                  <a:schemeClr val="accent2">
                    <a:lumMod val="75000"/>
                  </a:schemeClr>
                </a:solidFill>
              </a:rPr>
              <a:t>Connectathon</a:t>
            </a: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 testing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Contribute to test tool and test criteria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accent2">
                    <a:lumMod val="75000"/>
                  </a:schemeClr>
                </a:solidFill>
              </a:rPr>
              <a:t>Provides IHE Testing Mark</a:t>
            </a:r>
            <a:endParaRPr lang="en-CA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7425" y="1481805"/>
            <a:ext cx="5199217" cy="704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IHE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92733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164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di Office</vt:lpstr>
      <vt:lpstr>IHE International Conformity Assessment Continuum </vt:lpstr>
      <vt:lpstr>Conformity Assessment Infrastructure for IHE International Roles to deliver IHE Conformity 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 International Products and Services</dc:title>
  <dc:creator>Lapo Bertini</dc:creator>
  <cp:lastModifiedBy>Parisot, Charles (GE Healthcare)</cp:lastModifiedBy>
  <cp:revision>12</cp:revision>
  <dcterms:created xsi:type="dcterms:W3CDTF">2013-06-14T15:16:42Z</dcterms:created>
  <dcterms:modified xsi:type="dcterms:W3CDTF">2013-07-09T19:31:34Z</dcterms:modified>
</cp:coreProperties>
</file>