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7"/>
  </p:notesMasterIdLst>
  <p:handoutMasterIdLst>
    <p:handoutMasterId r:id="rId18"/>
  </p:handoutMasterIdLst>
  <p:sldIdLst>
    <p:sldId id="256" r:id="rId2"/>
    <p:sldId id="471" r:id="rId3"/>
    <p:sldId id="509" r:id="rId4"/>
    <p:sldId id="516" r:id="rId5"/>
    <p:sldId id="686" r:id="rId6"/>
    <p:sldId id="687" r:id="rId7"/>
    <p:sldId id="688" r:id="rId8"/>
    <p:sldId id="689" r:id="rId9"/>
    <p:sldId id="690" r:id="rId10"/>
    <p:sldId id="691" r:id="rId11"/>
    <p:sldId id="692" r:id="rId12"/>
    <p:sldId id="693" r:id="rId13"/>
    <p:sldId id="694" r:id="rId14"/>
    <p:sldId id="695" r:id="rId15"/>
    <p:sldId id="684" r:id="rId1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7061">
          <p15:clr>
            <a:srgbClr val="A4A3A4"/>
          </p15:clr>
        </p15:guide>
        <p15:guide id="3" pos="756" userDrawn="1">
          <p15:clr>
            <a:srgbClr val="A4A3A4"/>
          </p15:clr>
        </p15:guide>
        <p15:guide id="4" pos="4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le GIBAUD" initials="IG" lastIdx="28" clrIdx="0">
    <p:extLst>
      <p:ext uri="{19B8F6BF-5375-455C-9EA6-DF929625EA0E}">
        <p15:presenceInfo xmlns:p15="http://schemas.microsoft.com/office/powerpoint/2012/main" userId="Isabelle GIBAU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294"/>
    <a:srgbClr val="6600CC"/>
    <a:srgbClr val="8064A2"/>
    <a:srgbClr val="FFE497"/>
    <a:srgbClr val="299AB1"/>
    <a:srgbClr val="A86ED4"/>
    <a:srgbClr val="FFC82D"/>
    <a:srgbClr val="3399FF"/>
    <a:srgbClr val="FFFFFF"/>
    <a:srgbClr val="14A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5244" autoAdjust="0"/>
  </p:normalViewPr>
  <p:slideViewPr>
    <p:cSldViewPr snapToGrid="0" showGuides="1">
      <p:cViewPr varScale="1">
        <p:scale>
          <a:sx n="86" d="100"/>
          <a:sy n="86" d="100"/>
        </p:scale>
        <p:origin x="830" y="62"/>
      </p:cViewPr>
      <p:guideLst>
        <p:guide orient="horz" pos="1275"/>
        <p:guide pos="7061"/>
        <p:guide pos="756"/>
        <p:guide pos="41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35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x-non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57EE93B-9DBF-824A-97A5-7B947E58ACA2}" type="datetimeFigureOut">
              <a:rPr lang="fr-FR" altLang="x-none"/>
              <a:pPr/>
              <a:t>08/12/2017</a:t>
            </a:fld>
            <a:endParaRPr lang="fr-FR" altLang="x-non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x-non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4DA4F5D-878A-F542-A8B4-52EC373C655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8963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x-non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407A61-E055-724B-9E1D-C17CD5D8DBBC}" type="datetimeFigureOut">
              <a:rPr lang="fr-FR" altLang="x-none"/>
              <a:pPr/>
              <a:t>08/12/2017</a:t>
            </a:fld>
            <a:endParaRPr lang="fr-FR" altLang="x-non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x-non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A0619A-A9E8-9041-AC4F-2C3A2F14FEC5}" type="slidenum">
              <a:rPr lang="fr-FR" altLang="x-none"/>
              <a:pPr/>
              <a:t>‹N°›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731563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619A-A9E8-9041-AC4F-2C3A2F14FEC5}" type="slidenum">
              <a:rPr lang="fr-FR" altLang="x-none" smtClean="0"/>
              <a:pPr/>
              <a:t>2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908305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619A-A9E8-9041-AC4F-2C3A2F14FEC5}" type="slidenum">
              <a:rPr lang="fr-FR" altLang="x-none" smtClean="0"/>
              <a:pPr/>
              <a:t>11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287045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619A-A9E8-9041-AC4F-2C3A2F14FEC5}" type="slidenum">
              <a:rPr lang="fr-FR" altLang="x-none" smtClean="0"/>
              <a:pPr/>
              <a:t>12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2558708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619A-A9E8-9041-AC4F-2C3A2F14FEC5}" type="slidenum">
              <a:rPr lang="fr-FR" altLang="x-none" smtClean="0"/>
              <a:pPr/>
              <a:t>13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662643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619A-A9E8-9041-AC4F-2C3A2F14FEC5}" type="slidenum">
              <a:rPr lang="fr-FR" altLang="x-none" smtClean="0"/>
              <a:pPr/>
              <a:t>14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689082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619A-A9E8-9041-AC4F-2C3A2F14FEC5}" type="slidenum">
              <a:rPr lang="fr-FR" altLang="x-none" smtClean="0"/>
              <a:pPr/>
              <a:t>3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791809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619A-A9E8-9041-AC4F-2C3A2F14FEC5}" type="slidenum">
              <a:rPr lang="fr-FR" altLang="x-none" smtClean="0"/>
              <a:pPr/>
              <a:t>4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037124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619A-A9E8-9041-AC4F-2C3A2F14FEC5}" type="slidenum">
              <a:rPr lang="fr-FR" altLang="x-none" smtClean="0"/>
              <a:pPr/>
              <a:t>5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904180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619A-A9E8-9041-AC4F-2C3A2F14FEC5}" type="slidenum">
              <a:rPr lang="fr-FR" altLang="x-none" smtClean="0"/>
              <a:pPr/>
              <a:t>6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081028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619A-A9E8-9041-AC4F-2C3A2F14FEC5}" type="slidenum">
              <a:rPr lang="fr-FR" altLang="x-none" smtClean="0"/>
              <a:pPr/>
              <a:t>7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691102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619A-A9E8-9041-AC4F-2C3A2F14FEC5}" type="slidenum">
              <a:rPr lang="fr-FR" altLang="x-none" smtClean="0"/>
              <a:pPr/>
              <a:t>8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47327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619A-A9E8-9041-AC4F-2C3A2F14FEC5}" type="slidenum">
              <a:rPr lang="fr-FR" altLang="x-none" smtClean="0"/>
              <a:pPr/>
              <a:t>9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891683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619A-A9E8-9041-AC4F-2C3A2F14FEC5}" type="slidenum">
              <a:rPr lang="fr-FR" altLang="x-none" smtClean="0"/>
              <a:pPr/>
              <a:t>10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402215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rgbClr val="01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ED7F0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36231E-1B3E-4341-9EE2-374F6D0B3E94}" type="datetimeFigureOut">
              <a:rPr lang="en-US" altLang="x-none"/>
              <a:pPr/>
              <a:t>12/8/2017</a:t>
            </a:fld>
            <a:endParaRPr lang="en-US" altLang="x-none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D332C-DA2F-1640-B44B-1C26BFF60DB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1338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AD8238-2637-D845-B8A1-D4426737B316}" type="datetimeFigureOut">
              <a:rPr lang="en-US" altLang="x-none"/>
              <a:pPr/>
              <a:t>12/8/2017</a:t>
            </a:fld>
            <a:endParaRPr lang="en-US" altLang="x-none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60AC4-C427-6B43-BFE1-596F3EDB148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066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AF8DFF-BE9D-714A-9630-0B534C054502}" type="datetimeFigureOut">
              <a:rPr lang="en-US" altLang="x-none"/>
              <a:pPr/>
              <a:t>12/8/2017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Inter’Op – Parcours Interopérabilité– HIT 24 mai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52038" y="6308725"/>
            <a:ext cx="1530350" cy="365125"/>
          </a:xfrm>
        </p:spPr>
        <p:txBody>
          <a:bodyPr/>
          <a:lstStyle>
            <a:lvl1pPr>
              <a:defRPr/>
            </a:lvl1pPr>
          </a:lstStyle>
          <a:p>
            <a:fld id="{1F33C521-077F-0B4C-A15D-ED26F78A6CB8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5595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FA5E5-1C27-984B-983B-46AE612488E7}" type="datetimeFigureOut">
              <a:rPr lang="en-US" altLang="x-none"/>
              <a:pPr/>
              <a:t>12/8/2017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Inter’Op – Comité d’Administration – 12 janvier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9C759-4D8B-5C4E-ADAE-0C7201BF95C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0112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97DCE-76EC-A642-9845-575B42B1429D}" type="datetimeFigureOut">
              <a:rPr lang="en-US" altLang="x-none"/>
              <a:pPr/>
              <a:t>12/8/2017</a:t>
            </a:fld>
            <a:endParaRPr lang="en-US" altLang="x-none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Inter’Op – Comité d’Administration – 12 janvier 2016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8A581-0610-A84D-8C01-0A8B96C30CF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892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DB2FB1-3143-2346-92FC-76C9CC07DE0A}" type="datetimeFigureOut">
              <a:rPr lang="en-US" altLang="x-none"/>
              <a:pPr/>
              <a:t>12/8/2017</a:t>
            </a:fld>
            <a:endParaRPr lang="en-US" altLang="x-none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CD8B7-D3BD-FD48-A6E4-8F6D38551910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0863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5E332-A01E-644E-BCD0-40CF2B5E66B5}" type="datetimeFigureOut">
              <a:rPr lang="en-US" altLang="x-none"/>
              <a:pPr/>
              <a:t>12/8/2017</a:t>
            </a:fld>
            <a:endParaRPr lang="en-US" altLang="x-none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D08E3-2250-0549-BB01-969E2122B09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1273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2D5747-2BAE-C444-9804-F64C718C3F4E}" type="datetimeFigureOut">
              <a:rPr lang="en-US" altLang="x-none"/>
              <a:pPr/>
              <a:t>12/8/2017</a:t>
            </a:fld>
            <a:endParaRPr lang="en-US" altLang="x-none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C5109-0B51-634D-B9D5-65B12595442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2197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914FF2-6771-9B4F-936E-EFC69ED69D41}" type="datetimeFigureOut">
              <a:rPr lang="en-US" altLang="x-none"/>
              <a:pPr/>
              <a:t>12/8/2017</a:t>
            </a:fld>
            <a:endParaRPr lang="en-US" altLang="x-none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Inter’Op – Comité d’Administration – 12 janvier 2016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E4A72-2FAB-4041-859F-F47D38481277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7775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B2B6AA-27A7-6143-9A33-C58AC2B59585}" type="datetimeFigureOut">
              <a:rPr lang="en-US" altLang="x-none"/>
              <a:pPr/>
              <a:t>12/8/2017</a:t>
            </a:fld>
            <a:endParaRPr lang="en-US" altLang="x-none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44430-B0CE-2145-BDCD-30BAEBC3D640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3783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rgbClr val="01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ED7F0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7F7F7F"/>
                </a:solidFill>
              </a:defRPr>
            </a:lvl1pPr>
          </a:lstStyle>
          <a:p>
            <a:fld id="{01BFB82A-8100-2C4C-B8B3-67BB02FED60D}" type="datetimeFigureOut">
              <a:rPr lang="en-US" altLang="x-none"/>
              <a:pPr/>
              <a:t>12/8/2017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7F7F7F"/>
                </a:solidFill>
              </a:defRPr>
            </a:lvl1pPr>
          </a:lstStyle>
          <a:p>
            <a:endParaRPr lang="en-US" altLang="x-none"/>
          </a:p>
          <a:p>
            <a:r>
              <a:rPr lang="en-US" altLang="x-none"/>
              <a:t>Inter’Op – Comité d’Administration – 12 janvier 2016</a:t>
            </a:r>
          </a:p>
          <a:p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accent1"/>
                </a:solidFill>
              </a:defRPr>
            </a:lvl1pPr>
          </a:lstStyle>
          <a:p>
            <a:fld id="{1E4AD838-E1D7-3C4A-A8E2-0FDC234EF958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charset="2"/>
        <a:buChar char="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://www.interopsante.org/" TargetMode="External"/><Relationship Id="rId7" Type="http://schemas.openxmlformats.org/officeDocument/2006/relationships/hyperlink" Target="https://groups.google.com/forum/#!forum/is_support_gazell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gazelle@interopsante.org" TargetMode="External"/><Relationship Id="rId5" Type="http://schemas.openxmlformats.org/officeDocument/2006/relationships/hyperlink" Target="mailto:info@interopsante.org" TargetMode="External"/><Relationship Id="rId4" Type="http://schemas.openxmlformats.org/officeDocument/2006/relationships/hyperlink" Target="http://www.interopsante.org/412_p_44656/gazelle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0.tiff"/><Relationship Id="rId7" Type="http://schemas.openxmlformats.org/officeDocument/2006/relationships/image" Target="../media/image10.tiff"/><Relationship Id="rId12" Type="http://schemas.openxmlformats.org/officeDocument/2006/relationships/image" Target="../media/image13.jpe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20" Type="http://schemas.openxmlformats.org/officeDocument/2006/relationships/image" Target="../media/image19.tif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2.jpeg"/><Relationship Id="rId24" Type="http://schemas.openxmlformats.org/officeDocument/2006/relationships/image" Target="../media/image23.png"/><Relationship Id="rId5" Type="http://schemas.openxmlformats.org/officeDocument/2006/relationships/image" Target="../media/image8.jpeg"/><Relationship Id="rId15" Type="http://schemas.openxmlformats.org/officeDocument/2006/relationships/image" Target="../media/image14.jpeg"/><Relationship Id="rId23" Type="http://schemas.openxmlformats.org/officeDocument/2006/relationships/image" Target="../media/image22.tiff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5.png"/><Relationship Id="rId14" Type="http://schemas.openxmlformats.org/officeDocument/2006/relationships/image" Target="../media/image6.png"/><Relationship Id="rId22" Type="http://schemas.openxmlformats.org/officeDocument/2006/relationships/image" Target="../media/image21.tiff"/><Relationship Id="rId27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6063" y="1342964"/>
            <a:ext cx="8897937" cy="241866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sz="4400" b="1" dirty="0"/>
              <a:t>La plateforme </a:t>
            </a:r>
            <a:r>
              <a:rPr lang="fr-FR" altLang="fr-FR" sz="4400" b="1" dirty="0" err="1"/>
              <a:t>InteropSanté</a:t>
            </a:r>
            <a:r>
              <a:rPr lang="fr-FR" altLang="fr-FR" sz="4400" b="1" dirty="0"/>
              <a:t> -  GAZELLE</a:t>
            </a:r>
            <a:endParaRPr lang="fr-FR" altLang="fr-FR" sz="4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6063" y="4711147"/>
            <a:ext cx="8897937" cy="96409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altLang="fr-FR" sz="2400" dirty="0">
                <a:solidFill>
                  <a:schemeClr val="bg1"/>
                </a:solidFill>
                <a:latin typeface="+mj-lt"/>
              </a:rPr>
              <a:t>Isabelle Gibaud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altLang="fr-FR" sz="2400" dirty="0">
                <a:solidFill>
                  <a:schemeClr val="bg1"/>
                </a:solidFill>
                <a:latin typeface="+mj-lt"/>
              </a:rPr>
              <a:t>Journée annuelle, le 12/12/2017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FED2A83-4828-4DF0-B76A-51CBB39F21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879" y="2454688"/>
            <a:ext cx="2823630" cy="74131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21277A6-237F-49E6-B060-8D33A90067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879" y="1251751"/>
            <a:ext cx="2823630" cy="79087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78276CA-DCAA-4F1C-AC45-17591AFC8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444" y="1389254"/>
            <a:ext cx="8718524" cy="4052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749977"/>
            <a:ext cx="1152910" cy="5330825"/>
          </a:xfrm>
          <a:prstGeom prst="rect">
            <a:avLst/>
          </a:prstGeom>
          <a:solidFill>
            <a:srgbClr val="01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068182" y="749977"/>
            <a:ext cx="128633" cy="5330825"/>
          </a:xfrm>
          <a:prstGeom prst="rect">
            <a:avLst/>
          </a:prstGeom>
          <a:solidFill>
            <a:srgbClr val="ED7F0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9" name="Titre 2"/>
          <p:cNvSpPr txBox="1">
            <a:spLocks/>
          </p:cNvSpPr>
          <p:nvPr/>
        </p:nvSpPr>
        <p:spPr>
          <a:xfrm>
            <a:off x="824948" y="188912"/>
            <a:ext cx="11367052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i="1" dirty="0">
                <a:solidFill>
                  <a:srgbClr val="015294"/>
                </a:solidFill>
              </a:rPr>
              <a:t>Tests d’intégration: </a:t>
            </a:r>
            <a:r>
              <a:rPr lang="fr-FR" i="1" dirty="0">
                <a:solidFill>
                  <a:srgbClr val="6600CC"/>
                </a:solidFill>
              </a:rPr>
              <a:t>Patient Manager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F34DA1D-F615-4D5D-919F-0D8657CE4DF6}"/>
              </a:ext>
            </a:extLst>
          </p:cNvPr>
          <p:cNvSpPr/>
          <p:nvPr/>
        </p:nvSpPr>
        <p:spPr>
          <a:xfrm>
            <a:off x="4571999" y="3267995"/>
            <a:ext cx="1251752" cy="32200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F90FFBD4-CF35-44A8-93A5-5628C29D062B}"/>
              </a:ext>
            </a:extLst>
          </p:cNvPr>
          <p:cNvSpPr txBox="1">
            <a:spLocks/>
          </p:cNvSpPr>
          <p:nvPr/>
        </p:nvSpPr>
        <p:spPr>
          <a:xfrm>
            <a:off x="1285444" y="871362"/>
            <a:ext cx="10055778" cy="4073098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 2" charset="2"/>
              <a:buChar char="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Un automate d’enchaînement des messages</a:t>
            </a:r>
          </a:p>
          <a:p>
            <a:pPr defTabSz="914400">
              <a:lnSpc>
                <a:spcPct val="110000"/>
              </a:lnSpc>
            </a:pPr>
            <a:endParaRPr lang="fr-FR" altLang="fr-FR" sz="2400" dirty="0">
              <a:solidFill>
                <a:srgbClr val="015294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7462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749977"/>
            <a:ext cx="1152910" cy="5330825"/>
          </a:xfrm>
          <a:prstGeom prst="rect">
            <a:avLst/>
          </a:prstGeom>
          <a:solidFill>
            <a:srgbClr val="01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068182" y="749977"/>
            <a:ext cx="128633" cy="5330825"/>
          </a:xfrm>
          <a:prstGeom prst="rect">
            <a:avLst/>
          </a:prstGeom>
          <a:solidFill>
            <a:srgbClr val="ED7F0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9" name="Titre 2"/>
          <p:cNvSpPr txBox="1">
            <a:spLocks/>
          </p:cNvSpPr>
          <p:nvPr/>
        </p:nvSpPr>
        <p:spPr>
          <a:xfrm>
            <a:off x="824948" y="188912"/>
            <a:ext cx="11367052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i="1" dirty="0">
                <a:solidFill>
                  <a:srgbClr val="015294"/>
                </a:solidFill>
              </a:rPr>
              <a:t>Tests d’intégration: </a:t>
            </a:r>
            <a:r>
              <a:rPr lang="fr-FR" i="1" dirty="0">
                <a:solidFill>
                  <a:srgbClr val="6600CC"/>
                </a:solidFill>
              </a:rPr>
              <a:t>Patient Manager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F34DA1D-F615-4D5D-919F-0D8657CE4DF6}"/>
              </a:ext>
            </a:extLst>
          </p:cNvPr>
          <p:cNvSpPr/>
          <p:nvPr/>
        </p:nvSpPr>
        <p:spPr>
          <a:xfrm>
            <a:off x="4571999" y="3267995"/>
            <a:ext cx="1251752" cy="32200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F90FFBD4-CF35-44A8-93A5-5628C29D062B}"/>
              </a:ext>
            </a:extLst>
          </p:cNvPr>
          <p:cNvSpPr txBox="1">
            <a:spLocks/>
          </p:cNvSpPr>
          <p:nvPr/>
        </p:nvSpPr>
        <p:spPr>
          <a:xfrm>
            <a:off x="1285444" y="871362"/>
            <a:ext cx="10055778" cy="4073098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 2" charset="2"/>
              <a:buChar char="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Un automate d’enchaînement des messages</a:t>
            </a:r>
          </a:p>
          <a:p>
            <a:pPr defTabSz="914400">
              <a:lnSpc>
                <a:spcPct val="110000"/>
              </a:lnSpc>
            </a:pPr>
            <a:endParaRPr lang="fr-FR" altLang="fr-FR" sz="2400" dirty="0">
              <a:solidFill>
                <a:srgbClr val="015294"/>
              </a:solidFill>
              <a:ea typeface="MS PGothic" charset="-128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5911DB8-CE58-4BE9-82E4-EB98040D5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86" y="1326239"/>
            <a:ext cx="11204450" cy="53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749977"/>
            <a:ext cx="1152910" cy="5330825"/>
          </a:xfrm>
          <a:prstGeom prst="rect">
            <a:avLst/>
          </a:prstGeom>
          <a:solidFill>
            <a:srgbClr val="01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068182" y="749977"/>
            <a:ext cx="128633" cy="5330825"/>
          </a:xfrm>
          <a:prstGeom prst="rect">
            <a:avLst/>
          </a:prstGeom>
          <a:solidFill>
            <a:srgbClr val="ED7F0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9" name="Titre 2"/>
          <p:cNvSpPr txBox="1">
            <a:spLocks/>
          </p:cNvSpPr>
          <p:nvPr/>
        </p:nvSpPr>
        <p:spPr>
          <a:xfrm>
            <a:off x="824948" y="188912"/>
            <a:ext cx="11367052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i="1" dirty="0">
                <a:solidFill>
                  <a:srgbClr val="015294"/>
                </a:solidFill>
              </a:rPr>
              <a:t>Comment accéder à ces services?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2730C5F-DA06-4F04-B813-C49252AF4FB2}"/>
              </a:ext>
            </a:extLst>
          </p:cNvPr>
          <p:cNvSpPr txBox="1">
            <a:spLocks/>
          </p:cNvSpPr>
          <p:nvPr/>
        </p:nvSpPr>
        <p:spPr>
          <a:xfrm>
            <a:off x="1104900" y="869156"/>
            <a:ext cx="10015538" cy="5119688"/>
          </a:xfrm>
          <a:prstGeom prst="rect">
            <a:avLst/>
          </a:prstGeom>
        </p:spPr>
        <p:txBody>
          <a:bodyPr/>
          <a:lstStyle>
            <a:lvl1pPr marL="182563" indent="-182563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 2" charset="2"/>
              <a:buChar char="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fr-FR" altLang="fr-FR" dirty="0"/>
              <a:t>Etre adhérent de l’association</a:t>
            </a:r>
          </a:p>
          <a:p>
            <a:pPr defTabSz="914400" eaLnBrk="1" hangingPunct="1"/>
            <a:r>
              <a:rPr lang="fr-FR" altLang="fr-FR" dirty="0"/>
              <a:t>Disposer d’un compte d’accès au site </a:t>
            </a:r>
            <a:br>
              <a:rPr lang="fr-FR" altLang="fr-FR" dirty="0"/>
            </a:br>
            <a:r>
              <a:rPr lang="fr-FR" altLang="fr-FR" dirty="0">
                <a:hlinkClick r:id="rId3"/>
              </a:rPr>
              <a:t>www.interopsante.org</a:t>
            </a:r>
            <a:r>
              <a:rPr lang="fr-FR" altLang="fr-FR" dirty="0"/>
              <a:t> </a:t>
            </a:r>
          </a:p>
          <a:p>
            <a:pPr algn="just">
              <a:spcBef>
                <a:spcPct val="0"/>
              </a:spcBef>
            </a:pPr>
            <a:r>
              <a:rPr lang="fr-LU" altLang="fr-FR" dirty="0">
                <a:solidFill>
                  <a:schemeClr val="tx2"/>
                </a:solidFill>
              </a:rPr>
              <a:t>Accéder à la documentation publiée</a:t>
            </a:r>
          </a:p>
          <a:p>
            <a:pPr algn="just">
              <a:spcBef>
                <a:spcPct val="0"/>
              </a:spcBef>
            </a:pPr>
            <a:r>
              <a:rPr lang="fr-LU" altLang="fr-FR" sz="1600" dirty="0">
                <a:solidFill>
                  <a:schemeClr val="tx2"/>
                </a:solidFill>
                <a:hlinkClick r:id="rId4"/>
              </a:rPr>
              <a:t>http://www.interopsante.org/412_p_44656/gazelle.html</a:t>
            </a:r>
            <a:r>
              <a:rPr lang="fr-LU" altLang="fr-FR" sz="1600" dirty="0">
                <a:solidFill>
                  <a:schemeClr val="tx2"/>
                </a:solidFill>
              </a:rPr>
              <a:t> </a:t>
            </a:r>
          </a:p>
          <a:p>
            <a:pPr defTabSz="914400" eaLnBrk="1" hangingPunct="1"/>
            <a:endParaRPr lang="fr-FR" altLang="fr-FR" dirty="0"/>
          </a:p>
          <a:p>
            <a:pPr defTabSz="914400" eaLnBrk="1" hangingPunct="1"/>
            <a:endParaRPr lang="fr-FR" altLang="fr-FR" dirty="0"/>
          </a:p>
          <a:p>
            <a:pPr defTabSz="914400" eaLnBrk="1" hangingPunct="1"/>
            <a:endParaRPr lang="fr-FR" altLang="fr-FR" dirty="0"/>
          </a:p>
          <a:p>
            <a:pPr defTabSz="914400" eaLnBrk="1" hangingPunct="1"/>
            <a:endParaRPr lang="fr-FR" altLang="fr-FR" dirty="0"/>
          </a:p>
          <a:p>
            <a:pPr defTabSz="914400" eaLnBrk="1" hangingPunct="1"/>
            <a:endParaRPr lang="fr-FR" altLang="fr-FR" dirty="0"/>
          </a:p>
          <a:p>
            <a:pPr defTabSz="914400" eaLnBrk="1" hangingPunct="1"/>
            <a:r>
              <a:rPr lang="fr-FR" altLang="fr-FR" dirty="0"/>
              <a:t>Pour obtenir des informations concernant l’adhésion à l’association: </a:t>
            </a:r>
            <a:r>
              <a:rPr lang="fr-FR" altLang="fr-FR" u="sng" dirty="0">
                <a:hlinkClick r:id="rId5"/>
              </a:rPr>
              <a:t>info@interopsante.org</a:t>
            </a:r>
            <a:endParaRPr lang="fr-FR" altLang="fr-FR" dirty="0"/>
          </a:p>
          <a:p>
            <a:pPr defTabSz="914400" eaLnBrk="1" hangingPunct="1"/>
            <a:r>
              <a:rPr lang="fr-FR" altLang="fr-FR" dirty="0"/>
              <a:t>Pour obtenir du support concernant le fonctionnement de la plateforme IS-Gazelle: </a:t>
            </a:r>
            <a:r>
              <a:rPr lang="fr-FR" altLang="fr-FR" u="sng" dirty="0">
                <a:hlinkClick r:id="rId6"/>
              </a:rPr>
              <a:t>gazelle@interopsante.org</a:t>
            </a:r>
            <a:endParaRPr lang="fr-FR" altLang="fr-FR" dirty="0"/>
          </a:p>
          <a:p>
            <a:pPr defTabSz="914400" eaLnBrk="1" hangingPunct="1"/>
            <a:r>
              <a:rPr lang="fr-FR" altLang="fr-FR" dirty="0"/>
              <a:t>Pour échanger avec la communauté autour d’IS-Gazelle, s’inscrire sur le forum de discussions dédié: </a:t>
            </a:r>
            <a:r>
              <a:rPr lang="fr-FR" altLang="fr-FR" u="sng" dirty="0">
                <a:hlinkClick r:id="rId7"/>
              </a:rPr>
              <a:t>https://groups.google.com/forum/#!forum/is_support_gazelle</a:t>
            </a:r>
            <a:endParaRPr lang="fr-FR" altLang="fr-FR" dirty="0"/>
          </a:p>
          <a:p>
            <a:pPr defTabSz="914400" eaLnBrk="1" hangingPunct="1"/>
            <a:endParaRPr lang="fr-FR" alt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CB9BD96-337C-47B6-A187-97D98A60DD6D}"/>
              </a:ext>
            </a:extLst>
          </p:cNvPr>
          <p:cNvGrpSpPr>
            <a:grpSpLocks/>
          </p:cNvGrpSpPr>
          <p:nvPr/>
        </p:nvGrpSpPr>
        <p:grpSpPr bwMode="auto">
          <a:xfrm>
            <a:off x="6338656" y="869155"/>
            <a:ext cx="5853344" cy="3241655"/>
            <a:chOff x="6223558" y="1153844"/>
            <a:chExt cx="5968442" cy="3467805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D90881A3-A2CD-4AF1-B2AF-B99FD13074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58" y="1153844"/>
              <a:ext cx="5968442" cy="346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0EEFFD56-13A3-4CCE-92EA-48D62844F52A}"/>
                </a:ext>
              </a:extLst>
            </p:cNvPr>
            <p:cNvSpPr/>
            <p:nvPr/>
          </p:nvSpPr>
          <p:spPr>
            <a:xfrm>
              <a:off x="6223558" y="2887747"/>
              <a:ext cx="1020668" cy="50810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5656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749977"/>
            <a:ext cx="1152910" cy="5330825"/>
          </a:xfrm>
          <a:prstGeom prst="rect">
            <a:avLst/>
          </a:prstGeom>
          <a:solidFill>
            <a:srgbClr val="01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068182" y="749977"/>
            <a:ext cx="128633" cy="5330825"/>
          </a:xfrm>
          <a:prstGeom prst="rect">
            <a:avLst/>
          </a:prstGeom>
          <a:solidFill>
            <a:srgbClr val="ED7F0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9" name="Titre 2"/>
          <p:cNvSpPr txBox="1">
            <a:spLocks/>
          </p:cNvSpPr>
          <p:nvPr/>
        </p:nvSpPr>
        <p:spPr>
          <a:xfrm>
            <a:off x="310718" y="188912"/>
            <a:ext cx="11881282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i="1" dirty="0">
                <a:solidFill>
                  <a:srgbClr val="015294"/>
                </a:solidFill>
              </a:rPr>
              <a:t>Les évolutions réalisées en 2017 et planifiées en 2018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07EA2ABF-B413-47ED-B11F-12B6FA36EBE3}"/>
              </a:ext>
            </a:extLst>
          </p:cNvPr>
          <p:cNvSpPr txBox="1">
            <a:spLocks/>
          </p:cNvSpPr>
          <p:nvPr/>
        </p:nvSpPr>
        <p:spPr>
          <a:xfrm>
            <a:off x="1235074" y="1226469"/>
            <a:ext cx="10055778" cy="4073098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 2" charset="2"/>
              <a:buChar char="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2017</a:t>
            </a:r>
          </a:p>
          <a:p>
            <a:pPr marL="860425" lvl="1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Automatisation de la validation des flux sortants d’un automate de tests d’un éditeur.</a:t>
            </a:r>
          </a:p>
          <a:p>
            <a:pPr marL="860425" lvl="1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Activation par webservice de l’automate IS-Gazelle de génération de séquences de messages, à partir d’un composant éditeur.</a:t>
            </a:r>
          </a:p>
          <a:p>
            <a:pPr marL="860425" lvl="1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fr-FR" altLang="fr-FR" dirty="0">
              <a:solidFill>
                <a:srgbClr val="015294"/>
              </a:solidFill>
              <a:ea typeface="MS PGothic" charset="-128"/>
            </a:endParaRPr>
          </a:p>
          <a:p>
            <a:pPr marL="357188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2018</a:t>
            </a:r>
          </a:p>
          <a:p>
            <a:pPr marL="860425" lvl="1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Déploiement de scénarios de tests sur le circuit du médicament, PN13 Siphv2.</a:t>
            </a:r>
          </a:p>
          <a:p>
            <a:pPr marL="860425" lvl="1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Disponibilité au 1° trimestre 2018.</a:t>
            </a:r>
          </a:p>
          <a:p>
            <a:pPr defTabSz="914400">
              <a:lnSpc>
                <a:spcPct val="110000"/>
              </a:lnSpc>
            </a:pPr>
            <a:endParaRPr lang="fr-FR" altLang="fr-FR" sz="2400" dirty="0">
              <a:solidFill>
                <a:srgbClr val="015294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0519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749977"/>
            <a:ext cx="1152910" cy="5330825"/>
          </a:xfrm>
          <a:prstGeom prst="rect">
            <a:avLst/>
          </a:prstGeom>
          <a:solidFill>
            <a:srgbClr val="01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068182" y="749977"/>
            <a:ext cx="128633" cy="5330825"/>
          </a:xfrm>
          <a:prstGeom prst="rect">
            <a:avLst/>
          </a:prstGeom>
          <a:solidFill>
            <a:srgbClr val="ED7F0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9" name="Titre 2"/>
          <p:cNvSpPr txBox="1">
            <a:spLocks/>
          </p:cNvSpPr>
          <p:nvPr/>
        </p:nvSpPr>
        <p:spPr>
          <a:xfrm>
            <a:off x="310718" y="188912"/>
            <a:ext cx="11881282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i="1" dirty="0">
                <a:solidFill>
                  <a:srgbClr val="015294"/>
                </a:solidFill>
              </a:rPr>
              <a:t>Opportunités d’utiliser IS-Gazelle dans un contexte de GHT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07EA2ABF-B413-47ED-B11F-12B6FA36EBE3}"/>
              </a:ext>
            </a:extLst>
          </p:cNvPr>
          <p:cNvSpPr txBox="1">
            <a:spLocks/>
          </p:cNvSpPr>
          <p:nvPr/>
        </p:nvSpPr>
        <p:spPr>
          <a:xfrm>
            <a:off x="1235074" y="1226469"/>
            <a:ext cx="10055778" cy="4073098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 2" charset="2"/>
              <a:buChar char="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Pilote en cours avec le GCS e-Santé </a:t>
            </a:r>
            <a:r>
              <a:rPr lang="fr-FR" altLang="fr-FR" dirty="0" err="1">
                <a:solidFill>
                  <a:srgbClr val="015294"/>
                </a:solidFill>
                <a:ea typeface="MS PGothic" charset="-128"/>
              </a:rPr>
              <a:t>Midi-pyrénées</a:t>
            </a: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 </a:t>
            </a:r>
          </a:p>
          <a:p>
            <a:pPr marL="860425" lvl="1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Déploiement d’une solution de MPI pour les projets régionaux et les projets du GHT</a:t>
            </a:r>
          </a:p>
          <a:p>
            <a:pPr marL="357188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Objectif</a:t>
            </a:r>
          </a:p>
          <a:p>
            <a:pPr marL="860425" lvl="1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S’appuyer sur IS-Gazelle dans la perspective du déploiement des services régionaux</a:t>
            </a:r>
          </a:p>
          <a:p>
            <a:pPr marL="357188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Les enjeux</a:t>
            </a:r>
          </a:p>
          <a:p>
            <a:pPr marL="860425" lvl="1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Valider l’opportunité d’utiliser la plateforme IS-Gazelle dans ce contexte</a:t>
            </a:r>
          </a:p>
          <a:p>
            <a:pPr marL="357188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Accompagnement </a:t>
            </a:r>
            <a:r>
              <a:rPr lang="fr-FR" altLang="fr-FR" dirty="0" err="1">
                <a:solidFill>
                  <a:srgbClr val="015294"/>
                </a:solidFill>
                <a:ea typeface="MS PGothic" charset="-128"/>
              </a:rPr>
              <a:t>InteropSanté</a:t>
            </a: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 du référent régional IS-Gazelle du GRADES Occitanie</a:t>
            </a:r>
          </a:p>
          <a:p>
            <a:pPr marL="860425" lvl="1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Dans ce cadre, </a:t>
            </a:r>
            <a:r>
              <a:rPr lang="fr-FR" dirty="0">
                <a:solidFill>
                  <a:srgbClr val="015294"/>
                </a:solidFill>
              </a:rPr>
              <a:t>Atelier / formation Gazelle d’une journée prévu.</a:t>
            </a:r>
            <a:endParaRPr lang="fr-FR" altLang="fr-FR" dirty="0">
              <a:solidFill>
                <a:srgbClr val="015294"/>
              </a:solidFill>
              <a:ea typeface="MS PGothic" charset="-128"/>
            </a:endParaRPr>
          </a:p>
          <a:p>
            <a:pPr defTabSz="914400">
              <a:lnSpc>
                <a:spcPct val="110000"/>
              </a:lnSpc>
            </a:pPr>
            <a:endParaRPr lang="fr-FR" altLang="fr-FR" sz="2400" dirty="0">
              <a:solidFill>
                <a:srgbClr val="015294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4793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6063" y="2007708"/>
            <a:ext cx="8798546" cy="2147036"/>
          </a:xfrm>
        </p:spPr>
        <p:txBody>
          <a:bodyPr>
            <a:noAutofit/>
          </a:bodyPr>
          <a:lstStyle/>
          <a:p>
            <a:pPr marL="804863" indent="-804863" eaLnBrk="1" fontAlgn="auto" hangingPunct="1">
              <a:spcAft>
                <a:spcPts val="0"/>
              </a:spcAft>
              <a:defRPr/>
            </a:pPr>
            <a:r>
              <a:rPr lang="fr-FR" sz="4400" dirty="0">
                <a:solidFill>
                  <a:schemeClr val="bg1"/>
                </a:solidFill>
              </a:rPr>
              <a:t>	Merci pour votre attention !</a:t>
            </a:r>
            <a:br>
              <a:rPr lang="fr-FR" sz="4400">
                <a:solidFill>
                  <a:schemeClr val="bg1"/>
                </a:solidFill>
              </a:rPr>
            </a:br>
            <a:endParaRPr lang="fr-FR" altLang="fr-FR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9970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749977"/>
            <a:ext cx="1152910" cy="5330825"/>
          </a:xfrm>
          <a:prstGeom prst="rect">
            <a:avLst/>
          </a:prstGeom>
          <a:solidFill>
            <a:srgbClr val="01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068182" y="749977"/>
            <a:ext cx="128633" cy="5330825"/>
          </a:xfrm>
          <a:prstGeom prst="rect">
            <a:avLst/>
          </a:prstGeom>
          <a:solidFill>
            <a:srgbClr val="ED7F0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9" name="Titre 2"/>
          <p:cNvSpPr txBox="1">
            <a:spLocks/>
          </p:cNvSpPr>
          <p:nvPr/>
        </p:nvSpPr>
        <p:spPr>
          <a:xfrm>
            <a:off x="745221" y="188912"/>
            <a:ext cx="1095692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i="1" dirty="0">
                <a:solidFill>
                  <a:srgbClr val="015294"/>
                </a:solidFill>
              </a:rPr>
              <a:t>La naissance de la plateforme IS-Gazelle</a:t>
            </a:r>
          </a:p>
        </p:txBody>
      </p:sp>
      <p:sp>
        <p:nvSpPr>
          <p:cNvPr id="26" name="Espace réservé du contenu 1"/>
          <p:cNvSpPr txBox="1">
            <a:spLocks/>
          </p:cNvSpPr>
          <p:nvPr/>
        </p:nvSpPr>
        <p:spPr>
          <a:xfrm>
            <a:off x="1235074" y="1519739"/>
            <a:ext cx="9280525" cy="4561063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 2" charset="2"/>
              <a:buChar char="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sz="2400" dirty="0">
                <a:solidFill>
                  <a:srgbClr val="015294"/>
                </a:solidFill>
                <a:ea typeface="MS PGothic" charset="-128"/>
              </a:rPr>
              <a:t>Initiative BP6 (Bonnes pratiques des SIS)</a:t>
            </a:r>
          </a:p>
          <a:p>
            <a:pPr defTabSz="914400">
              <a:lnSpc>
                <a:spcPct val="110000"/>
              </a:lnSpc>
            </a:pPr>
            <a:endParaRPr lang="fr-FR" altLang="fr-FR" sz="2400" dirty="0">
              <a:solidFill>
                <a:srgbClr val="015294"/>
              </a:solidFill>
              <a:ea typeface="MS PGothic" charset="-128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503C4B4-2A89-459D-9CD4-AB3280658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27" y="2137607"/>
            <a:ext cx="8071652" cy="300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 descr="logo Interop-quad">
            <a:extLst>
              <a:ext uri="{FF2B5EF4-FFF2-40B4-BE49-F238E27FC236}">
                <a16:creationId xmlns:a16="http://schemas.microsoft.com/office/drawing/2014/main" id="{1254722D-3A92-4777-AAEF-481C96493E20}"/>
              </a:ext>
            </a:extLst>
          </p:cNvPr>
          <p:cNvPicPr/>
          <p:nvPr/>
        </p:nvPicPr>
        <p:blipFill>
          <a:blip r:embed="rId4"/>
          <a:srcRect l="7143" t="22751" r="7143" b="22751"/>
          <a:stretch>
            <a:fillRect/>
          </a:stretch>
        </p:blipFill>
        <p:spPr bwMode="auto">
          <a:xfrm>
            <a:off x="4883526" y="5265362"/>
            <a:ext cx="3088005" cy="98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461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/>
          <p:cNvSpPr txBox="1">
            <a:spLocks/>
          </p:cNvSpPr>
          <p:nvPr/>
        </p:nvSpPr>
        <p:spPr>
          <a:xfrm>
            <a:off x="733513" y="179650"/>
            <a:ext cx="10764108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i="1" dirty="0">
                <a:solidFill>
                  <a:srgbClr val="015294"/>
                </a:solidFill>
              </a:rPr>
              <a:t>De la standardisation à l’utilisation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749977"/>
            <a:ext cx="1152910" cy="5330825"/>
          </a:xfrm>
          <a:prstGeom prst="rect">
            <a:avLst/>
          </a:prstGeom>
          <a:solidFill>
            <a:srgbClr val="01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068182" y="749977"/>
            <a:ext cx="128633" cy="5330825"/>
          </a:xfrm>
          <a:prstGeom prst="rect">
            <a:avLst/>
          </a:prstGeom>
          <a:solidFill>
            <a:srgbClr val="ED7F0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4665" y="2353841"/>
            <a:ext cx="9622582" cy="3732220"/>
          </a:xfrm>
          <a:prstGeom prst="rect">
            <a:avLst/>
          </a:prstGeom>
          <a:solidFill>
            <a:schemeClr val="bg1"/>
          </a:solidFill>
          <a:ln>
            <a:solidFill>
              <a:srgbClr val="EF7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Freeform 26"/>
          <p:cNvSpPr/>
          <p:nvPr/>
        </p:nvSpPr>
        <p:spPr>
          <a:xfrm>
            <a:off x="5149819" y="2362339"/>
            <a:ext cx="5867427" cy="3248810"/>
          </a:xfrm>
          <a:custGeom>
            <a:avLst/>
            <a:gdLst>
              <a:gd name="connsiteX0" fmla="*/ 0 w 5724144"/>
              <a:gd name="connsiteY0" fmla="*/ 0 h 3788664"/>
              <a:gd name="connsiteX1" fmla="*/ 1371600 w 5724144"/>
              <a:gd name="connsiteY1" fmla="*/ 3163824 h 3788664"/>
              <a:gd name="connsiteX2" fmla="*/ 5724144 w 5724144"/>
              <a:gd name="connsiteY2" fmla="*/ 3749040 h 378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4144" h="3788664">
                <a:moveTo>
                  <a:pt x="0" y="0"/>
                </a:moveTo>
                <a:cubicBezTo>
                  <a:pt x="208788" y="1269492"/>
                  <a:pt x="417576" y="2538984"/>
                  <a:pt x="1371600" y="3163824"/>
                </a:cubicBezTo>
                <a:cubicBezTo>
                  <a:pt x="2325624" y="3788664"/>
                  <a:pt x="4846320" y="3703320"/>
                  <a:pt x="5724144" y="3749040"/>
                </a:cubicBezTo>
              </a:path>
            </a:pathLst>
          </a:cu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sp>
        <p:nvSpPr>
          <p:cNvPr id="11" name="Freeform 29"/>
          <p:cNvSpPr/>
          <p:nvPr/>
        </p:nvSpPr>
        <p:spPr>
          <a:xfrm>
            <a:off x="8044416" y="2343971"/>
            <a:ext cx="2972830" cy="1844327"/>
          </a:xfrm>
          <a:custGeom>
            <a:avLst/>
            <a:gdLst>
              <a:gd name="connsiteX0" fmla="*/ 0 w 5724144"/>
              <a:gd name="connsiteY0" fmla="*/ 0 h 3788664"/>
              <a:gd name="connsiteX1" fmla="*/ 1371600 w 5724144"/>
              <a:gd name="connsiteY1" fmla="*/ 3163824 h 3788664"/>
              <a:gd name="connsiteX2" fmla="*/ 5724144 w 5724144"/>
              <a:gd name="connsiteY2" fmla="*/ 3749040 h 378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4144" h="3788664">
                <a:moveTo>
                  <a:pt x="0" y="0"/>
                </a:moveTo>
                <a:cubicBezTo>
                  <a:pt x="208788" y="1269492"/>
                  <a:pt x="417576" y="2538984"/>
                  <a:pt x="1371600" y="3163824"/>
                </a:cubicBezTo>
                <a:cubicBezTo>
                  <a:pt x="2325624" y="3788664"/>
                  <a:pt x="4846320" y="3703320"/>
                  <a:pt x="5724144" y="3749040"/>
                </a:cubicBezTo>
              </a:path>
            </a:pathLst>
          </a:cu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F4ED04D-FD99-4BCA-A597-C49094D9A567}"/>
              </a:ext>
            </a:extLst>
          </p:cNvPr>
          <p:cNvGrpSpPr/>
          <p:nvPr/>
        </p:nvGrpSpPr>
        <p:grpSpPr>
          <a:xfrm>
            <a:off x="7750898" y="1542127"/>
            <a:ext cx="2042209" cy="2368443"/>
            <a:chOff x="7750898" y="1542127"/>
            <a:chExt cx="2042209" cy="2368443"/>
          </a:xfrm>
        </p:grpSpPr>
        <p:pic>
          <p:nvPicPr>
            <p:cNvPr id="40" name="Picture 7" descr="LogoInteropsanté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3535" y="2616217"/>
              <a:ext cx="1271123" cy="46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Image 4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2467" y="3288564"/>
              <a:ext cx="750640" cy="622006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68" name="Flèche vers le bas 67"/>
            <p:cNvSpPr/>
            <p:nvPr/>
          </p:nvSpPr>
          <p:spPr>
            <a:xfrm>
              <a:off x="7750898" y="1542127"/>
              <a:ext cx="1783760" cy="720006"/>
            </a:xfrm>
            <a:prstGeom prst="downArrow">
              <a:avLst>
                <a:gd name="adj1" fmla="val 74718"/>
                <a:gd name="adj2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72000" rIns="36000" bIns="0" rtlCol="0" anchor="ctr"/>
            <a:lstStyle/>
            <a:p>
              <a:pPr algn="ctr"/>
              <a:r>
                <a: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Localisation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F8C805F0-DED6-4567-8C63-FD89FFABB237}"/>
              </a:ext>
            </a:extLst>
          </p:cNvPr>
          <p:cNvGrpSpPr/>
          <p:nvPr/>
        </p:nvGrpSpPr>
        <p:grpSpPr>
          <a:xfrm>
            <a:off x="5184850" y="1539059"/>
            <a:ext cx="3652532" cy="3361502"/>
            <a:chOff x="5184850" y="1539059"/>
            <a:chExt cx="3652532" cy="3361502"/>
          </a:xfrm>
        </p:grpSpPr>
        <p:pic>
          <p:nvPicPr>
            <p:cNvPr id="32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0788" y="3910570"/>
              <a:ext cx="1396594" cy="989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73610" y="3156886"/>
              <a:ext cx="2385958" cy="650716"/>
            </a:xfrm>
            <a:prstGeom prst="rect">
              <a:avLst/>
            </a:prstGeom>
          </p:spPr>
        </p:pic>
        <p:sp>
          <p:nvSpPr>
            <p:cNvPr id="33" name="Flèche vers le bas 67">
              <a:extLst>
                <a:ext uri="{FF2B5EF4-FFF2-40B4-BE49-F238E27FC236}">
                  <a16:creationId xmlns:a16="http://schemas.microsoft.com/office/drawing/2014/main" id="{AF6F6D3E-17BB-4120-B2BC-BC938FFFC08F}"/>
                </a:ext>
              </a:extLst>
            </p:cNvPr>
            <p:cNvSpPr/>
            <p:nvPr/>
          </p:nvSpPr>
          <p:spPr>
            <a:xfrm>
              <a:off x="5184850" y="1539059"/>
              <a:ext cx="2566047" cy="720006"/>
            </a:xfrm>
            <a:prstGeom prst="downArrow">
              <a:avLst>
                <a:gd name="adj1" fmla="val 74718"/>
                <a:gd name="adj2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72000" rIns="36000" bIns="0" rtlCol="0" anchor="ctr"/>
            <a:lstStyle/>
            <a:p>
              <a:pPr algn="ctr"/>
              <a:r>
                <a: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Profilage /              cas d’usage</a:t>
              </a:r>
            </a:p>
          </p:txBody>
        </p:sp>
      </p:grpSp>
      <p:sp>
        <p:nvSpPr>
          <p:cNvPr id="35" name="Flèche vers le bas 67">
            <a:extLst>
              <a:ext uri="{FF2B5EF4-FFF2-40B4-BE49-F238E27FC236}">
                <a16:creationId xmlns:a16="http://schemas.microsoft.com/office/drawing/2014/main" id="{4EB3B70C-45F5-4C05-9D1D-2129FFEEB5F5}"/>
              </a:ext>
            </a:extLst>
          </p:cNvPr>
          <p:cNvSpPr/>
          <p:nvPr/>
        </p:nvSpPr>
        <p:spPr>
          <a:xfrm>
            <a:off x="1685966" y="1532609"/>
            <a:ext cx="3194148" cy="720006"/>
          </a:xfrm>
          <a:prstGeom prst="downArrow">
            <a:avLst>
              <a:gd name="adj1" fmla="val 74718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0"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Standardisation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E7C4883-B064-465E-BFFD-1E6F4DCF1877}"/>
              </a:ext>
            </a:extLst>
          </p:cNvPr>
          <p:cNvGrpSpPr/>
          <p:nvPr/>
        </p:nvGrpSpPr>
        <p:grpSpPr>
          <a:xfrm>
            <a:off x="1441554" y="2508408"/>
            <a:ext cx="5145593" cy="3513640"/>
            <a:chOff x="1441554" y="2508408"/>
            <a:chExt cx="5145593" cy="3513640"/>
          </a:xfrm>
        </p:grpSpPr>
        <p:graphicFrame>
          <p:nvGraphicFramePr>
            <p:cNvPr id="23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413401"/>
                </p:ext>
              </p:extLst>
            </p:nvPr>
          </p:nvGraphicFramePr>
          <p:xfrm>
            <a:off x="5404470" y="5110530"/>
            <a:ext cx="1092525" cy="312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0" name="Bitmap Image" r:id="rId8" imgW="1419048" imgH="390580" progId="PBrush">
                    <p:embed/>
                  </p:oleObj>
                </mc:Choice>
                <mc:Fallback>
                  <p:oleObj name="Bitmap Image" r:id="rId8" imgW="1419048" imgH="390580" progId="PBrush">
                    <p:embed/>
                    <p:pic>
                      <p:nvPicPr>
                        <p:cNvPr id="23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4470" y="5110530"/>
                          <a:ext cx="1092525" cy="3129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444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13" b="28864"/>
            <a:stretch>
              <a:fillRect/>
            </a:stretch>
          </p:blipFill>
          <p:spPr bwMode="auto">
            <a:xfrm>
              <a:off x="4182932" y="5518214"/>
              <a:ext cx="1463772" cy="503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43" name="Picture 22" descr="DICOM Logo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167" y="4963790"/>
              <a:ext cx="1527416" cy="42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9" descr="CE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625" y="2539577"/>
              <a:ext cx="1060704" cy="4985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1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981070"/>
                </p:ext>
              </p:extLst>
            </p:nvPr>
          </p:nvGraphicFramePr>
          <p:xfrm>
            <a:off x="2910238" y="3023860"/>
            <a:ext cx="1727180" cy="411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1" name="Bitmap Image" r:id="rId13" imgW="3572374" imgH="819048" progId="PBrush">
                    <p:embed/>
                  </p:oleObj>
                </mc:Choice>
                <mc:Fallback>
                  <p:oleObj name="Bitmap Image" r:id="rId13" imgW="3572374" imgH="819048" progId="PBrush">
                    <p:embed/>
                    <p:pic>
                      <p:nvPicPr>
                        <p:cNvPr id="51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0238" y="3023860"/>
                          <a:ext cx="1727180" cy="4119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444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2" name="Picture 40" descr="ISO Log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907" y="4364558"/>
              <a:ext cx="740725" cy="684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77" descr="ITU-official-logo_7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4" r="2942" b="6670"/>
            <a:stretch>
              <a:fillRect/>
            </a:stretch>
          </p:blipFill>
          <p:spPr bwMode="auto">
            <a:xfrm>
              <a:off x="1441554" y="3840197"/>
              <a:ext cx="1357703" cy="4808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600" y="2508408"/>
              <a:ext cx="1347813" cy="478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2" name="Picture 9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223" y="3284210"/>
              <a:ext cx="1350632" cy="406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3" name="Picture 1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729" y="4318408"/>
              <a:ext cx="1028681" cy="686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25000" y="4741355"/>
              <a:ext cx="645413" cy="605075"/>
            </a:xfrm>
            <a:prstGeom prst="rect">
              <a:avLst/>
            </a:prstGeom>
          </p:spPr>
        </p:pic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105631" y="3656143"/>
              <a:ext cx="1475688" cy="434865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509363" y="5177159"/>
              <a:ext cx="692994" cy="621258"/>
            </a:xfrm>
            <a:prstGeom prst="rect">
              <a:avLst/>
            </a:prstGeom>
          </p:spPr>
        </p:pic>
        <p:pic>
          <p:nvPicPr>
            <p:cNvPr id="67" name="Image 66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376681" y="4295726"/>
              <a:ext cx="627402" cy="535337"/>
            </a:xfrm>
            <a:prstGeom prst="rect">
              <a:avLst/>
            </a:prstGeom>
          </p:spPr>
        </p:pic>
        <p:pic>
          <p:nvPicPr>
            <p:cNvPr id="31" name="Picture 2" descr="logo fhir">
              <a:extLst>
                <a:ext uri="{FF2B5EF4-FFF2-40B4-BE49-F238E27FC236}">
                  <a16:creationId xmlns:a16="http://schemas.microsoft.com/office/drawing/2014/main" id="{B10B1C4F-9197-4D05-9695-CB4B4C502B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024" y="4185681"/>
              <a:ext cx="1271123" cy="546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690AD18-AA01-4F04-99D1-72776DF32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764000" y="3365384"/>
              <a:ext cx="566454" cy="664205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F5DF3C84-E90E-46EF-9AF5-6C947B872093}"/>
              </a:ext>
            </a:extLst>
          </p:cNvPr>
          <p:cNvGrpSpPr/>
          <p:nvPr/>
        </p:nvGrpSpPr>
        <p:grpSpPr>
          <a:xfrm>
            <a:off x="9473662" y="1537934"/>
            <a:ext cx="1821023" cy="1852813"/>
            <a:chOff x="9473662" y="1537934"/>
            <a:chExt cx="1821023" cy="1852813"/>
          </a:xfrm>
        </p:grpSpPr>
        <p:sp>
          <p:nvSpPr>
            <p:cNvPr id="39" name="Freeform 29"/>
            <p:cNvSpPr/>
            <p:nvPr/>
          </p:nvSpPr>
          <p:spPr>
            <a:xfrm>
              <a:off x="9549697" y="2386502"/>
              <a:ext cx="1467547" cy="1004245"/>
            </a:xfrm>
            <a:custGeom>
              <a:avLst/>
              <a:gdLst>
                <a:gd name="connsiteX0" fmla="*/ 0 w 5724144"/>
                <a:gd name="connsiteY0" fmla="*/ 0 h 3788664"/>
                <a:gd name="connsiteX1" fmla="*/ 1371600 w 5724144"/>
                <a:gd name="connsiteY1" fmla="*/ 3163824 h 3788664"/>
                <a:gd name="connsiteX2" fmla="*/ 5724144 w 5724144"/>
                <a:gd name="connsiteY2" fmla="*/ 3749040 h 378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24144" h="3788664">
                  <a:moveTo>
                    <a:pt x="0" y="0"/>
                  </a:moveTo>
                  <a:cubicBezTo>
                    <a:pt x="208788" y="1269492"/>
                    <a:pt x="417576" y="2538984"/>
                    <a:pt x="1371600" y="3163824"/>
                  </a:cubicBezTo>
                  <a:cubicBezTo>
                    <a:pt x="2325624" y="3788664"/>
                    <a:pt x="4846320" y="3703320"/>
                    <a:pt x="5724144" y="3749040"/>
                  </a:cubicBezTo>
                </a:path>
              </a:pathLst>
            </a:custGeom>
            <a:noFill/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800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9738130" y="2751088"/>
              <a:ext cx="12090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015293"/>
                  </a:solidFill>
                </a:rPr>
                <a:t>Fournisseurs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9566329" y="2458510"/>
              <a:ext cx="15511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15293"/>
                  </a:solidFill>
                </a:rPr>
                <a:t>Donneurs d’ordre</a:t>
              </a:r>
            </a:p>
          </p:txBody>
        </p:sp>
        <p:sp>
          <p:nvSpPr>
            <p:cNvPr id="34" name="Flèche vers le bas 67">
              <a:extLst>
                <a:ext uri="{FF2B5EF4-FFF2-40B4-BE49-F238E27FC236}">
                  <a16:creationId xmlns:a16="http://schemas.microsoft.com/office/drawing/2014/main" id="{8A8F74D7-746C-405C-8997-4E31AFA94BAE}"/>
                </a:ext>
              </a:extLst>
            </p:cNvPr>
            <p:cNvSpPr/>
            <p:nvPr/>
          </p:nvSpPr>
          <p:spPr>
            <a:xfrm>
              <a:off x="9473662" y="1537934"/>
              <a:ext cx="1821023" cy="720006"/>
            </a:xfrm>
            <a:prstGeom prst="downArrow">
              <a:avLst>
                <a:gd name="adj1" fmla="val 74718"/>
                <a:gd name="adj2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72000" rIns="36000" bIns="0" rtlCol="0" anchor="ctr"/>
            <a:lstStyle/>
            <a:p>
              <a:pPr algn="ctr"/>
              <a:r>
                <a: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Acquisition  Utilisation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943012A9-4544-4CD1-AA40-E438D1284EFC}"/>
                </a:ext>
              </a:extLst>
            </p:cNvPr>
            <p:cNvSpPr txBox="1"/>
            <p:nvPr/>
          </p:nvSpPr>
          <p:spPr>
            <a:xfrm>
              <a:off x="10051063" y="3057424"/>
              <a:ext cx="10845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015293"/>
                  </a:solidFill>
                </a:rPr>
                <a:t>Utilisateurs</a:t>
              </a:r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02A02761-3D2E-49AA-8F72-EB66385BD74B}"/>
              </a:ext>
            </a:extLst>
          </p:cNvPr>
          <p:cNvSpPr txBox="1"/>
          <p:nvPr/>
        </p:nvSpPr>
        <p:spPr>
          <a:xfrm>
            <a:off x="5091372" y="4070408"/>
            <a:ext cx="4807596" cy="2862322"/>
          </a:xfrm>
          <a:prstGeom prst="rect">
            <a:avLst/>
          </a:prstGeom>
          <a:solidFill>
            <a:srgbClr val="EE7008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</a:rPr>
              <a:t>Charte de Bonnes Pratiques pour les SIS</a:t>
            </a:r>
          </a:p>
          <a:p>
            <a:pPr marL="0" marR="0" lvl="0" indent="0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</a:rPr>
              <a:t>Prestataires</a:t>
            </a:r>
          </a:p>
          <a:p>
            <a:pPr marL="742950" marR="0" lvl="1" indent="-285750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</a:rPr>
              <a:t>respect CI-SIS et CI Interop’Santé</a:t>
            </a:r>
          </a:p>
          <a:p>
            <a:pPr marL="742950" marR="0" lvl="1" indent="-285750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</a:rPr>
              <a:t>suivi des versions</a:t>
            </a:r>
          </a:p>
          <a:p>
            <a:pPr marL="742950" marR="0" lvl="1" indent="-285750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</a:rPr>
              <a:t>correspondant interopérabilité</a:t>
            </a:r>
          </a:p>
          <a:p>
            <a:pPr marL="0" marR="0" lvl="0" indent="0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</a:rPr>
              <a:t>Donneurs d’ordre :</a:t>
            </a:r>
          </a:p>
          <a:p>
            <a:pPr marL="742950" marR="0" lvl="1" indent="-285750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</a:rPr>
              <a:t>mise en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</a:rPr>
              <a:t>oeuvre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</a:rPr>
              <a:t> CI-SIS et CI IS</a:t>
            </a:r>
          </a:p>
          <a:p>
            <a:pPr marL="742950" marR="0" lvl="1" indent="-285750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</a:rPr>
              <a:t>étudier en amont l’interop des applications installées -&gt; impacts projet</a:t>
            </a:r>
            <a:endParaRPr lang="fr-FR" sz="1800" kern="0" dirty="0">
              <a:solidFill>
                <a:srgbClr val="FFFFFF"/>
              </a:solidFill>
              <a:latin typeface="Corbel" panose="020B0503020204020204" pitchFamily="34" charset="0"/>
            </a:endParaRPr>
          </a:p>
          <a:p>
            <a:pPr marL="114300"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1800" kern="0" dirty="0">
                <a:solidFill>
                  <a:srgbClr val="FFFFFF"/>
                </a:solidFill>
                <a:latin typeface="Corbel" panose="020B0503020204020204" pitchFamily="34" charset="0"/>
              </a:rPr>
              <a:t>Interopérabilité par la preuve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55" name="Oval 46">
            <a:extLst>
              <a:ext uri="{FF2B5EF4-FFF2-40B4-BE49-F238E27FC236}">
                <a16:creationId xmlns:a16="http://schemas.microsoft.com/office/drawing/2014/main" id="{41A44312-0C2C-45B9-8583-A7E1BEC696F8}"/>
              </a:ext>
            </a:extLst>
          </p:cNvPr>
          <p:cNvSpPr/>
          <p:nvPr/>
        </p:nvSpPr>
        <p:spPr>
          <a:xfrm>
            <a:off x="10653276" y="2137517"/>
            <a:ext cx="702517" cy="656851"/>
          </a:xfrm>
          <a:prstGeom prst="ellipse">
            <a:avLst/>
          </a:prstGeom>
          <a:solidFill>
            <a:srgbClr val="EF7F01"/>
          </a:solidFill>
          <a:ln w="10795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>
                <a:solidFill>
                  <a:srgbClr val="FFFFFF"/>
                </a:solidFill>
                <a:latin typeface="Calibri" pitchFamily="34" charset="0"/>
                <a:ea typeface="Geneva"/>
                <a:cs typeface="Geneva"/>
              </a:rPr>
              <a:t>BP6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F27FE34-9301-48E8-9A29-18EF37738C2D}"/>
              </a:ext>
            </a:extLst>
          </p:cNvPr>
          <p:cNvGrpSpPr/>
          <p:nvPr/>
        </p:nvGrpSpPr>
        <p:grpSpPr>
          <a:xfrm>
            <a:off x="7661762" y="85333"/>
            <a:ext cx="4366842" cy="6800536"/>
            <a:chOff x="7661762" y="85333"/>
            <a:chExt cx="4366842" cy="6800536"/>
          </a:xfrm>
        </p:grpSpPr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42DB0EA7-4A15-4D5E-8B84-962EAAF28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661762" y="85333"/>
              <a:ext cx="1609573" cy="1537701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298DEAAD-A4D6-4618-B5D4-610E71C6C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9955075" y="336564"/>
              <a:ext cx="1584488" cy="572922"/>
            </a:xfrm>
            <a:prstGeom prst="rect">
              <a:avLst/>
            </a:prstGeom>
          </p:spPr>
        </p:pic>
        <p:cxnSp>
          <p:nvCxnSpPr>
            <p:cNvPr id="48" name="Connecteur droit avec flèche 47">
              <a:extLst>
                <a:ext uri="{FF2B5EF4-FFF2-40B4-BE49-F238E27FC236}">
                  <a16:creationId xmlns:a16="http://schemas.microsoft.com/office/drawing/2014/main" id="{9DCA0EE4-9482-4C51-B762-5963A076A7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94099" y="870452"/>
              <a:ext cx="16846" cy="1229692"/>
            </a:xfrm>
            <a:prstGeom prst="straightConnector1">
              <a:avLst/>
            </a:prstGeom>
            <a:noFill/>
            <a:ln w="28575" cap="flat" cmpd="sng" algn="ctr">
              <a:solidFill>
                <a:srgbClr val="FAB900"/>
              </a:solidFill>
              <a:prstDash val="solid"/>
              <a:tailEnd type="triangle"/>
            </a:ln>
            <a:effectLst/>
          </p:spPr>
        </p:cxn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667E7549-D3C8-4F85-887A-60C8224C4F6B}"/>
                </a:ext>
              </a:extLst>
            </p:cNvPr>
            <p:cNvCxnSpPr/>
            <p:nvPr/>
          </p:nvCxnSpPr>
          <p:spPr>
            <a:xfrm flipV="1">
              <a:off x="9134252" y="629167"/>
              <a:ext cx="603878" cy="1135"/>
            </a:xfrm>
            <a:prstGeom prst="straightConnector1">
              <a:avLst/>
            </a:prstGeom>
            <a:noFill/>
            <a:ln w="28575" cap="flat" cmpd="sng" algn="ctr">
              <a:solidFill>
                <a:srgbClr val="FAB900"/>
              </a:solidFill>
              <a:prstDash val="solid"/>
              <a:tailEnd type="triangle"/>
            </a:ln>
            <a:effectLst/>
          </p:spPr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91511028-80A1-4317-8804-B5DFD3DBCAFD}"/>
                </a:ext>
              </a:extLst>
            </p:cNvPr>
            <p:cNvCxnSpPr/>
            <p:nvPr/>
          </p:nvCxnSpPr>
          <p:spPr>
            <a:xfrm>
              <a:off x="8159568" y="6772667"/>
              <a:ext cx="1807432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A6522041-370B-4DAD-9069-14CECCDA2027}"/>
                </a:ext>
              </a:extLst>
            </p:cNvPr>
            <p:cNvSpPr txBox="1"/>
            <p:nvPr/>
          </p:nvSpPr>
          <p:spPr>
            <a:xfrm>
              <a:off x="9976439" y="6239538"/>
              <a:ext cx="20521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Plateforme de tests</a:t>
              </a:r>
              <a:br>
                <a:rPr lang="fr-FR" dirty="0">
                  <a:solidFill>
                    <a:srgbClr val="7030A0"/>
                  </a:solidFill>
                </a:rPr>
              </a:br>
              <a:r>
                <a:rPr lang="fr-FR" dirty="0">
                  <a:solidFill>
                    <a:srgbClr val="7030A0"/>
                  </a:solidFill>
                </a:rPr>
                <a:t>IS-Gazelle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685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1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749977"/>
            <a:ext cx="1152910" cy="5330825"/>
          </a:xfrm>
          <a:prstGeom prst="rect">
            <a:avLst/>
          </a:prstGeom>
          <a:solidFill>
            <a:srgbClr val="01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068182" y="749977"/>
            <a:ext cx="128633" cy="5330825"/>
          </a:xfrm>
          <a:prstGeom prst="rect">
            <a:avLst/>
          </a:prstGeom>
          <a:solidFill>
            <a:srgbClr val="ED7F0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9" name="Titre 2"/>
          <p:cNvSpPr txBox="1">
            <a:spLocks/>
          </p:cNvSpPr>
          <p:nvPr/>
        </p:nvSpPr>
        <p:spPr>
          <a:xfrm>
            <a:off x="824948" y="188912"/>
            <a:ext cx="11367052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i="1" dirty="0">
                <a:solidFill>
                  <a:srgbClr val="015294"/>
                </a:solidFill>
              </a:rPr>
              <a:t>La plateforme IS-Gazelle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07EA2ABF-B413-47ED-B11F-12B6FA36EBE3}"/>
              </a:ext>
            </a:extLst>
          </p:cNvPr>
          <p:cNvSpPr txBox="1">
            <a:spLocks/>
          </p:cNvSpPr>
          <p:nvPr/>
        </p:nvSpPr>
        <p:spPr>
          <a:xfrm>
            <a:off x="1235074" y="3720043"/>
            <a:ext cx="10055778" cy="4073098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 2" charset="2"/>
              <a:buChar char="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Techniquement et fonctionnellement, la plateforme IS-Gazelle est identique à l’instance de tests internationale Gazelle</a:t>
            </a:r>
          </a:p>
          <a:p>
            <a:pPr marL="357188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IS-Gazelle est dédiée au territoire français</a:t>
            </a:r>
          </a:p>
          <a:p>
            <a:pPr marL="860425" lvl="1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Tests d’interopérabilité (contenu et workflows) adaptés au contexte français</a:t>
            </a:r>
          </a:p>
          <a:p>
            <a:pPr marL="357188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Elle offre différents niveaux de tests d’interopérabilité</a:t>
            </a:r>
          </a:p>
          <a:p>
            <a:pPr defTabSz="914400">
              <a:lnSpc>
                <a:spcPct val="110000"/>
              </a:lnSpc>
            </a:pPr>
            <a:endParaRPr lang="fr-FR" altLang="fr-FR" sz="2400" dirty="0">
              <a:solidFill>
                <a:srgbClr val="015294"/>
              </a:solidFill>
              <a:ea typeface="MS PGothic" charset="-128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C0372BB-2461-47AC-9488-733A45882955}"/>
              </a:ext>
            </a:extLst>
          </p:cNvPr>
          <p:cNvSpPr txBox="1"/>
          <p:nvPr/>
        </p:nvSpPr>
        <p:spPr>
          <a:xfrm>
            <a:off x="1930240" y="1827331"/>
            <a:ext cx="3272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dirty="0">
                <a:solidFill>
                  <a:srgbClr val="6600CC"/>
                </a:solidFill>
              </a:rPr>
              <a:t>https://gazelle.interopsante.org/</a:t>
            </a:r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568D832-AA3A-4E66-9A84-987AA421D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8912"/>
            <a:ext cx="5855658" cy="353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3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749977"/>
            <a:ext cx="1152910" cy="5330825"/>
          </a:xfrm>
          <a:prstGeom prst="rect">
            <a:avLst/>
          </a:prstGeom>
          <a:solidFill>
            <a:srgbClr val="01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068182" y="749977"/>
            <a:ext cx="128633" cy="5330825"/>
          </a:xfrm>
          <a:prstGeom prst="rect">
            <a:avLst/>
          </a:prstGeom>
          <a:solidFill>
            <a:srgbClr val="ED7F0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9" name="Titre 2"/>
          <p:cNvSpPr txBox="1">
            <a:spLocks/>
          </p:cNvSpPr>
          <p:nvPr/>
        </p:nvSpPr>
        <p:spPr>
          <a:xfrm>
            <a:off x="824948" y="188912"/>
            <a:ext cx="11367052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i="1" dirty="0">
                <a:solidFill>
                  <a:srgbClr val="015294"/>
                </a:solidFill>
              </a:rPr>
              <a:t>Trois niveaux de tests de la plateforme IS-Gazelle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07EA2ABF-B413-47ED-B11F-12B6FA36EBE3}"/>
              </a:ext>
            </a:extLst>
          </p:cNvPr>
          <p:cNvSpPr txBox="1">
            <a:spLocks/>
          </p:cNvSpPr>
          <p:nvPr/>
        </p:nvSpPr>
        <p:spPr>
          <a:xfrm>
            <a:off x="1235074" y="1226469"/>
            <a:ext cx="10055778" cy="4073098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 2" charset="2"/>
              <a:buChar char="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Tests unitaires: </a:t>
            </a:r>
            <a:r>
              <a:rPr lang="fr-FR" altLang="fr-FR" i="1" dirty="0" err="1">
                <a:solidFill>
                  <a:srgbClr val="6600CC"/>
                </a:solidFill>
                <a:ea typeface="MS PGothic" charset="-128"/>
              </a:rPr>
              <a:t>EVSClient</a:t>
            </a: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, un outil de validation unitaire des messages HL7v2 et H’XML</a:t>
            </a:r>
          </a:p>
          <a:p>
            <a:pPr marL="860425" lvl="1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Validation en ligne via une IHM</a:t>
            </a:r>
          </a:p>
          <a:p>
            <a:pPr marL="860425" lvl="1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Validation par appel d’un webservice (validation en continue lors de la phase de développement chez les éditeurs).</a:t>
            </a:r>
          </a:p>
          <a:p>
            <a:pPr marL="357188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Tests d’intégration: </a:t>
            </a:r>
          </a:p>
          <a:p>
            <a:pPr marL="860425" lvl="1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i="1" dirty="0">
                <a:solidFill>
                  <a:srgbClr val="6600CC"/>
                </a:solidFill>
                <a:ea typeface="MS PGothic" charset="-128"/>
              </a:rPr>
              <a:t>Patient Manager</a:t>
            </a: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, un outil de test de l’intégration des messages entre une application et une autre (un simulateur IS-Gazelle ou un éditeur partenaire).</a:t>
            </a:r>
          </a:p>
          <a:p>
            <a:pPr marL="1317625" lvl="2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Vérification de la conformité du message, de la capacité de l’émetteur à émettre un message et de la capacité du récepteur à intégrer correctement ce message.</a:t>
            </a:r>
          </a:p>
          <a:p>
            <a:pPr marL="860425" lvl="1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i="1" dirty="0">
                <a:solidFill>
                  <a:srgbClr val="6600CC"/>
                </a:solidFill>
                <a:ea typeface="MS PGothic" charset="-128"/>
              </a:rPr>
              <a:t>Gazelle Test Management</a:t>
            </a: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, un outil de traçabilité et de suivi des tests réalisés par un ensemble d’éditeurs inscrits à une session de tests</a:t>
            </a:r>
          </a:p>
          <a:p>
            <a:pPr marL="1317625" lvl="2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Organisation de sessions de tests en amont du déploiement d’interfaces sur un site ou dans le cadre de la mise en place d’un GHT</a:t>
            </a:r>
          </a:p>
          <a:p>
            <a:pPr marL="357188" indent="-357188" defTabSz="914400">
              <a:lnSpc>
                <a:spcPct val="11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Tests d’acceptation: les mêmes outils mais dans un environnement de </a:t>
            </a:r>
            <a:r>
              <a:rPr lang="fr-FR" altLang="fr-FR" dirty="0" err="1">
                <a:solidFill>
                  <a:srgbClr val="015294"/>
                </a:solidFill>
                <a:ea typeface="MS PGothic" charset="-128"/>
              </a:rPr>
              <a:t>pré-production</a:t>
            </a:r>
            <a:r>
              <a:rPr lang="fr-FR" altLang="fr-FR" dirty="0">
                <a:solidFill>
                  <a:srgbClr val="015294"/>
                </a:solidFill>
                <a:ea typeface="MS PGothic" charset="-128"/>
              </a:rPr>
              <a:t>.</a:t>
            </a:r>
          </a:p>
          <a:p>
            <a:pPr defTabSz="914400">
              <a:lnSpc>
                <a:spcPct val="110000"/>
              </a:lnSpc>
            </a:pPr>
            <a:endParaRPr lang="fr-FR" altLang="fr-FR" sz="2400" dirty="0">
              <a:solidFill>
                <a:srgbClr val="015294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562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749977"/>
            <a:ext cx="1152910" cy="5330825"/>
          </a:xfrm>
          <a:prstGeom prst="rect">
            <a:avLst/>
          </a:prstGeom>
          <a:solidFill>
            <a:srgbClr val="01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068182" y="749977"/>
            <a:ext cx="128633" cy="5330825"/>
          </a:xfrm>
          <a:prstGeom prst="rect">
            <a:avLst/>
          </a:prstGeom>
          <a:solidFill>
            <a:srgbClr val="ED7F0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9" name="Titre 2"/>
          <p:cNvSpPr txBox="1">
            <a:spLocks/>
          </p:cNvSpPr>
          <p:nvPr/>
        </p:nvSpPr>
        <p:spPr>
          <a:xfrm>
            <a:off x="824948" y="188912"/>
            <a:ext cx="11367052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i="1" dirty="0">
                <a:solidFill>
                  <a:srgbClr val="015294"/>
                </a:solidFill>
              </a:rPr>
              <a:t>Tests unitaires: </a:t>
            </a:r>
            <a:r>
              <a:rPr lang="fr-FR" i="1" dirty="0" err="1">
                <a:solidFill>
                  <a:srgbClr val="6600CC"/>
                </a:solidFill>
              </a:rPr>
              <a:t>EVSClient</a:t>
            </a:r>
            <a:endParaRPr lang="fr-FR" i="1" dirty="0">
              <a:solidFill>
                <a:srgbClr val="6600CC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6556D1-4B42-43AE-A0A3-6B73E63C2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68" y="872206"/>
            <a:ext cx="10979950" cy="418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97405AC6-1919-44ED-A168-702697DE90B6}"/>
              </a:ext>
            </a:extLst>
          </p:cNvPr>
          <p:cNvGrpSpPr/>
          <p:nvPr/>
        </p:nvGrpSpPr>
        <p:grpSpPr>
          <a:xfrm>
            <a:off x="1215471" y="2738493"/>
            <a:ext cx="10821082" cy="3847529"/>
            <a:chOff x="1215471" y="2738493"/>
            <a:chExt cx="10821082" cy="3847529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08BE9FB2-3325-4A72-ABD6-32EE1270C844}"/>
                </a:ext>
              </a:extLst>
            </p:cNvPr>
            <p:cNvSpPr/>
            <p:nvPr/>
          </p:nvSpPr>
          <p:spPr>
            <a:xfrm>
              <a:off x="11512770" y="4662258"/>
              <a:ext cx="523783" cy="248575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F3F3707-FE84-49C7-8CC2-6D0DB212A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5471" y="2738493"/>
              <a:ext cx="6110051" cy="3847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277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749977"/>
            <a:ext cx="1152910" cy="5330825"/>
          </a:xfrm>
          <a:prstGeom prst="rect">
            <a:avLst/>
          </a:prstGeom>
          <a:solidFill>
            <a:srgbClr val="01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068182" y="749977"/>
            <a:ext cx="128633" cy="5330825"/>
          </a:xfrm>
          <a:prstGeom prst="rect">
            <a:avLst/>
          </a:prstGeom>
          <a:solidFill>
            <a:srgbClr val="ED7F0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9" name="Titre 2"/>
          <p:cNvSpPr txBox="1">
            <a:spLocks/>
          </p:cNvSpPr>
          <p:nvPr/>
        </p:nvSpPr>
        <p:spPr>
          <a:xfrm>
            <a:off x="824948" y="188912"/>
            <a:ext cx="11367052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i="1" dirty="0">
                <a:solidFill>
                  <a:srgbClr val="015294"/>
                </a:solidFill>
              </a:rPr>
              <a:t>Tests d’intégration: </a:t>
            </a:r>
            <a:r>
              <a:rPr lang="fr-FR" i="1" dirty="0">
                <a:solidFill>
                  <a:srgbClr val="6600CC"/>
                </a:solidFill>
              </a:rPr>
              <a:t>Patient Manager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52FC1D2-AA77-4273-8B58-39F426A78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153" y="835041"/>
            <a:ext cx="8611571" cy="3901242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F34DA1D-F615-4D5D-919F-0D8657CE4DF6}"/>
              </a:ext>
            </a:extLst>
          </p:cNvPr>
          <p:cNvSpPr/>
          <p:nvPr/>
        </p:nvSpPr>
        <p:spPr>
          <a:xfrm>
            <a:off x="4358936" y="1731146"/>
            <a:ext cx="1012054" cy="23969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5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749977"/>
            <a:ext cx="1152910" cy="5330825"/>
          </a:xfrm>
          <a:prstGeom prst="rect">
            <a:avLst/>
          </a:prstGeom>
          <a:solidFill>
            <a:srgbClr val="01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068182" y="749977"/>
            <a:ext cx="128633" cy="5330825"/>
          </a:xfrm>
          <a:prstGeom prst="rect">
            <a:avLst/>
          </a:prstGeom>
          <a:solidFill>
            <a:srgbClr val="ED7F0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9" name="Titre 2"/>
          <p:cNvSpPr txBox="1">
            <a:spLocks/>
          </p:cNvSpPr>
          <p:nvPr/>
        </p:nvSpPr>
        <p:spPr>
          <a:xfrm>
            <a:off x="824948" y="188912"/>
            <a:ext cx="11367052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i="1" dirty="0">
                <a:solidFill>
                  <a:srgbClr val="015294"/>
                </a:solidFill>
              </a:rPr>
              <a:t>Tests d’intégration: </a:t>
            </a:r>
            <a:r>
              <a:rPr lang="fr-FR" i="1" dirty="0">
                <a:solidFill>
                  <a:srgbClr val="6600CC"/>
                </a:solidFill>
              </a:rPr>
              <a:t>Patient Manager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F34DA1D-F615-4D5D-919F-0D8657CE4DF6}"/>
              </a:ext>
            </a:extLst>
          </p:cNvPr>
          <p:cNvSpPr/>
          <p:nvPr/>
        </p:nvSpPr>
        <p:spPr>
          <a:xfrm>
            <a:off x="4358936" y="1731146"/>
            <a:ext cx="1012054" cy="23969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F720BFD-856D-4C98-A8C8-08E57FBD3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487" y="765175"/>
            <a:ext cx="10975661" cy="552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9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749977"/>
            <a:ext cx="1152910" cy="5330825"/>
          </a:xfrm>
          <a:prstGeom prst="rect">
            <a:avLst/>
          </a:prstGeom>
          <a:solidFill>
            <a:srgbClr val="01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068182" y="749977"/>
            <a:ext cx="128633" cy="5330825"/>
          </a:xfrm>
          <a:prstGeom prst="rect">
            <a:avLst/>
          </a:prstGeom>
          <a:solidFill>
            <a:srgbClr val="ED7F0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9" name="Titre 2"/>
          <p:cNvSpPr txBox="1">
            <a:spLocks/>
          </p:cNvSpPr>
          <p:nvPr/>
        </p:nvSpPr>
        <p:spPr>
          <a:xfrm>
            <a:off x="824948" y="188912"/>
            <a:ext cx="11367052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i="1" dirty="0">
                <a:solidFill>
                  <a:srgbClr val="015294"/>
                </a:solidFill>
              </a:rPr>
              <a:t>Tests d’intégration: </a:t>
            </a:r>
            <a:r>
              <a:rPr lang="fr-FR" i="1" dirty="0">
                <a:solidFill>
                  <a:srgbClr val="6600CC"/>
                </a:solidFill>
              </a:rPr>
              <a:t>Patient Manager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CC21B2B-E486-4085-92A5-D675C363B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4" y="796903"/>
            <a:ext cx="12192000" cy="1265724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330D9719-24B5-4F61-B7E5-229C3435DF19}"/>
              </a:ext>
            </a:extLst>
          </p:cNvPr>
          <p:cNvSpPr/>
          <p:nvPr/>
        </p:nvSpPr>
        <p:spPr>
          <a:xfrm>
            <a:off x="9259410" y="1750935"/>
            <a:ext cx="239697" cy="29296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8A3067-9623-41EE-9B4C-52F1F66C1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939" y="2048753"/>
            <a:ext cx="70008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6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adr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15174</TotalTime>
  <Words>512</Words>
  <Application>Microsoft Office PowerPoint</Application>
  <PresentationFormat>Grand écran</PresentationFormat>
  <Paragraphs>92</Paragraphs>
  <Slides>15</Slides>
  <Notes>13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MS PGothic</vt:lpstr>
      <vt:lpstr>Arial</vt:lpstr>
      <vt:lpstr>Calibri</vt:lpstr>
      <vt:lpstr>Corbel</vt:lpstr>
      <vt:lpstr>Geneva</vt:lpstr>
      <vt:lpstr>Verdana</vt:lpstr>
      <vt:lpstr>Wingdings</vt:lpstr>
      <vt:lpstr>Wingdings 2</vt:lpstr>
      <vt:lpstr>Cadre</vt:lpstr>
      <vt:lpstr>Bitmap Image</vt:lpstr>
      <vt:lpstr>La plateforme InteropSanté -  GAZELLE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Merci pour votre attention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SPh-AD</dc:creator>
  <cp:lastModifiedBy>Isabelle GIBAUD</cp:lastModifiedBy>
  <cp:revision>756</cp:revision>
  <dcterms:created xsi:type="dcterms:W3CDTF">2016-01-06T13:27:43Z</dcterms:created>
  <dcterms:modified xsi:type="dcterms:W3CDTF">2017-12-08T17:20:26Z</dcterms:modified>
</cp:coreProperties>
</file>